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b1f828105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b1f828105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e14a3d3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e14a3d3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e1065af8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e1065af8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e1065af8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e1065af8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e1065af8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e1065af8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Establishing a Flask App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Used the PyMongo Library to establish a Mongo Connection which will create a database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Created a route to trigger the scrape function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Once this function runs, it visits the webpage and scrape elements from it saves it the data base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process consists of creating a request to the webpage, then saving its response as data and then converting it into beautiful soup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Finally storing this into a dictionary in Mongo DB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e1065af8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e1065af8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Establishing a Flask App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Used the PyMongo Library to establish a Mongo Connection which will create a database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Created a route to trigger the scrape function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Once this function runs, it visits the webpage and scrape elements from it saves it the data base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process consists of creating a request to the webpage, then saving its response as data and then converting it into beautiful soup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Finally storing this into a dictionary in Mongo DB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b1f82810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b1f82810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e1065af8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e1065af8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80808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b1f82810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b1f82810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2008 Financial Crisis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 2008 financial crisis is the worst economic disaster since the Great Depression of 1929.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In the crash,</a:t>
            </a:r>
            <a:r>
              <a:rPr lang="en"/>
              <a:t> 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Dow jones had a record-breaking drop of 777.68 points which was a record until last year.</a:t>
            </a:r>
            <a:r>
              <a:rPr lang="en"/>
              <a:t> Crash was championed by the housing market.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Stock market is a good representation the overall economy and a common and widely accepted investors way to park their money. But the risk is inherit within the centralized 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Interestingly Bitcoin the first cryptocurency to come into existance in 2009, shortly after the crisis, Bitcoin is a decentralized digital currency that enables instant payments to anyone, anywhere in the world.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Bitcoin uses peer-to-peer technology to operate with no central authority, which allows transaction management and money issuance are carried out collectively by the network.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Bitcoin gained popularity because people saw it as a way to separate money from the state, another way to invest and diversify their portfolio.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Our project we tried to find any Trends between cryptocurrency and stock market.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My collagues will dive further into our findings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b1f82810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b1f82810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 Jones: 1896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S&amp;P 500: 1957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 Jones - 30 very large North American Companies picked by the Wall Street Journal Editors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S&amp;P 500 - 500 large publicly traded American stocks - market cap of at least $5.3 billion and public float of 50%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are both used as benchmarks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e1065af8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e1065af8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n" sz="1350"/>
              <a:t>United States was deep into a financial crisis.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n" sz="1350"/>
              <a:t>Interests rates were already close to zero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n" sz="1350"/>
              <a:t>QE - buying trillions of dollars of government bonds and mortgage-backed securities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n" sz="1350"/>
              <a:t>2009 - 2011 - 2013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n" sz="1350"/>
              <a:t>Public debt always around 50% - today it is at 103% of the GDP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n" sz="1350"/>
              <a:t>Debt: $22 trillion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n" sz="1350"/>
              <a:t>GDP: $20 trillion</a:t>
            </a:r>
            <a:endParaRPr sz="135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e1065af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e1065af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bubble is when value </a:t>
            </a:r>
            <a:r>
              <a:rPr lang="en"/>
              <a:t>greatly</a:t>
            </a:r>
            <a:r>
              <a:rPr lang="en"/>
              <a:t> exceeds intrinsic value (questionably 0)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Huge Growth powered by influx of cash in economy + consumer hype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18.6% - 19.1%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41% - 42%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e1065af8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e1065af8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b1f82810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b1f82810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differences between bitcoin and other currencies = speed, energy usage, security &amp; information stored beyond currency (validation/key </a:t>
            </a:r>
            <a:r>
              <a:rPr lang="en"/>
              <a:t>encryption</a:t>
            </a:r>
            <a:r>
              <a:rPr lang="en"/>
              <a:t>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= Crypto index, follows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Litecoin = most influenced - </a:t>
            </a:r>
            <a:r>
              <a:rPr lang="en"/>
              <a:t>descending</a:t>
            </a:r>
            <a:r>
              <a:rPr lang="en"/>
              <a:t> peaks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= greatest </a:t>
            </a:r>
            <a:r>
              <a:rPr lang="en"/>
              <a:t>variance, but still on trend with Bitcoin (if you were a trader, you’d buy in on Litecoin/smaller currencies based on Bitcoin’s performance.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e1065af8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e1065af8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Project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Talking points</a:t>
            </a:r>
            <a:endParaRPr/>
          </a:p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729450" y="2078875"/>
            <a:ext cx="7688700" cy="27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Intro and History of Stocks &amp; Crypto - Xing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Stock Talking Point - Mauricio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Crypto Talking Point - Jarvis</a:t>
            </a:r>
            <a:endParaRPr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AutoNum type="arabicParenR"/>
            </a:pPr>
            <a:r>
              <a:rPr lang="en"/>
              <a:t>Project Module - Xing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Gathering Data - Mauricio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Scraping/mongoDB - Mauricio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Dashboard, HTML, CSS, JS - Xing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Leaflet - Xing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Conclusion - Jarvis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Improvements for next time - Xing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Q&amp;A - Everyone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idx="1" type="body"/>
          </p:nvPr>
        </p:nvSpPr>
        <p:spPr>
          <a:xfrm>
            <a:off x="727650" y="2457200"/>
            <a:ext cx="1830000" cy="16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Community of researchers, engineers, and business professionals.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APIs for realtime and historical data on stocks, forex (FX), and digital/crypto currencies.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65" name="Google Shape;165;p22"/>
          <p:cNvSpPr txBox="1"/>
          <p:nvPr>
            <p:ph type="title"/>
          </p:nvPr>
        </p:nvSpPr>
        <p:spPr>
          <a:xfrm>
            <a:off x="727650" y="1151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Gathering the data</a:t>
            </a:r>
            <a:endParaRPr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22600"/>
            <a:ext cx="1714025" cy="41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7800" y="1887900"/>
            <a:ext cx="6334000" cy="28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727650" y="1151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Plotly</a:t>
            </a: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300" y="1839300"/>
            <a:ext cx="4074116" cy="3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3166" y="1839300"/>
            <a:ext cx="2441194" cy="315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Cryptocurrency </a:t>
            </a:r>
            <a:r>
              <a:rPr lang="en"/>
              <a:t>News - Cointelegraph</a:t>
            </a:r>
            <a:endParaRPr/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200" y="1916025"/>
            <a:ext cx="605245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Scrapping Using Flask</a:t>
            </a:r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75" y="1923074"/>
            <a:ext cx="4442925" cy="13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922" y="1923075"/>
            <a:ext cx="4239225" cy="20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Scrapping Code</a:t>
            </a:r>
            <a:endParaRPr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4722864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664" y="2006250"/>
            <a:ext cx="3963935" cy="2072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ATM locations</a:t>
            </a:r>
            <a:endParaRPr/>
          </a:p>
        </p:txBody>
      </p: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729450" y="2002675"/>
            <a:ext cx="3672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Mapped all US locations of Crypto ATMs using Leaflet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Market cluster used for a better view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Users can opt for Heatmap to check concentration of ATMs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Click on a marker takes users to </a:t>
            </a:r>
            <a:r>
              <a:rPr lang="en"/>
              <a:t>street view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New JS library - anime.js used to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Animate the heading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Expand the map on page load</a:t>
            </a:r>
            <a:endParaRPr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750" y="2827820"/>
            <a:ext cx="4436849" cy="2152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4750" y="443288"/>
            <a:ext cx="4436850" cy="2248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8" name="Google Shape;208;p28"/>
          <p:cNvSpPr txBox="1"/>
          <p:nvPr/>
        </p:nvSpPr>
        <p:spPr>
          <a:xfrm>
            <a:off x="844250" y="2007750"/>
            <a:ext cx="7725900" cy="25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Economically we are probably in a transition between a bear to bull market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Bitcoin bubble was a result of global markets extreme growth &amp; consumer hype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Bitcoin drove other currencies prices in bubble and continues too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communication, github and HTML: all points of success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Respect file paths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Improvements for next time: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729625" y="1508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 &amp; Stock Analysis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VIP (</a:t>
            </a:r>
            <a:r>
              <a:rPr lang="en"/>
              <a:t>Visualization and Insightful Project)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By: </a:t>
            </a:r>
            <a:r>
              <a:rPr lang="en" sz="1400"/>
              <a:t>Jarvis, Mauricio</a:t>
            </a:r>
            <a:r>
              <a:rPr lang="en" sz="1400"/>
              <a:t>, Saurabh and </a:t>
            </a:r>
            <a:r>
              <a:rPr lang="en" sz="1400"/>
              <a:t>Xing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7650" y="1151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Cryptocurrencies and Capital Market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850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Cryptocurrency Market x Stock Market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Accessibility</a:t>
            </a:r>
            <a:r>
              <a:rPr lang="en"/>
              <a:t> of cryptocurrency in USA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Finding latest insights to cryptocurrency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Analysing historical data and looking for potential trends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5945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 Market Analysis 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634" y="2146525"/>
            <a:ext cx="1889651" cy="16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725" y="2207337"/>
            <a:ext cx="1470750" cy="14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2668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 Market Analysis 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9450" y="2285125"/>
            <a:ext cx="2668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2007/2008 - real estate crisis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Quantitative Easing (QE) - over </a:t>
            </a:r>
            <a:r>
              <a:rPr b="1" lang="en">
                <a:solidFill>
                  <a:srgbClr val="1155CC"/>
                </a:solidFill>
              </a:rPr>
              <a:t>$3.5 TRILLION </a:t>
            </a:r>
            <a:r>
              <a:rPr lang="en"/>
              <a:t>flow to the market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Unprecedented liquidity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363" y="548300"/>
            <a:ext cx="4525435" cy="226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4">
            <a:alphaModFix/>
          </a:blip>
          <a:srcRect b="7192" l="7183" r="0" t="0"/>
          <a:stretch/>
        </p:blipFill>
        <p:spPr>
          <a:xfrm>
            <a:off x="3740100" y="2754183"/>
            <a:ext cx="4375702" cy="2183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5793" y="548300"/>
            <a:ext cx="851299" cy="72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5800" y="2733050"/>
            <a:ext cx="851301" cy="856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7"/>
          <p:cNvCxnSpPr/>
          <p:nvPr/>
        </p:nvCxnSpPr>
        <p:spPr>
          <a:xfrm>
            <a:off x="4650675" y="3946675"/>
            <a:ext cx="2283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7"/>
          <p:cNvCxnSpPr/>
          <p:nvPr/>
        </p:nvCxnSpPr>
        <p:spPr>
          <a:xfrm>
            <a:off x="4872800" y="1678850"/>
            <a:ext cx="2061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7"/>
          <p:cNvSpPr/>
          <p:nvPr/>
        </p:nvSpPr>
        <p:spPr>
          <a:xfrm>
            <a:off x="7510475" y="1829575"/>
            <a:ext cx="1117500" cy="535200"/>
          </a:xfrm>
          <a:prstGeom prst="wedgeRectCallout">
            <a:avLst>
              <a:gd fmla="val -89752" name="adj1"/>
              <a:gd fmla="val 17492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7510475" y="1829575"/>
            <a:ext cx="1117500" cy="535200"/>
          </a:xfrm>
          <a:prstGeom prst="wedgeRectCallout">
            <a:avLst>
              <a:gd fmla="val -90996" name="adj1"/>
              <a:gd fmla="val -9280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70% increase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27650" y="1151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Analysis </a:t>
            </a:r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729450" y="2078875"/>
            <a:ext cx="2334900" cy="226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 was Bitcoin influenced?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Brief history of bubble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Bearish - </a:t>
            </a:r>
            <a:r>
              <a:rPr lang="en"/>
              <a:t>Symmetrical</a:t>
            </a:r>
            <a:r>
              <a:rPr lang="en"/>
              <a:t> Triangle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825" y="597475"/>
            <a:ext cx="2953275" cy="61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3275" y="1614093"/>
            <a:ext cx="5776825" cy="30250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18"/>
          <p:cNvCxnSpPr/>
          <p:nvPr/>
        </p:nvCxnSpPr>
        <p:spPr>
          <a:xfrm flipH="1">
            <a:off x="4490550" y="2640900"/>
            <a:ext cx="48300" cy="16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8"/>
          <p:cNvCxnSpPr/>
          <p:nvPr/>
        </p:nvCxnSpPr>
        <p:spPr>
          <a:xfrm>
            <a:off x="4450175" y="2337950"/>
            <a:ext cx="80700" cy="303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8"/>
          <p:cNvCxnSpPr/>
          <p:nvPr/>
        </p:nvCxnSpPr>
        <p:spPr>
          <a:xfrm>
            <a:off x="4861325" y="2955325"/>
            <a:ext cx="338700" cy="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8"/>
          <p:cNvCxnSpPr/>
          <p:nvPr/>
        </p:nvCxnSpPr>
        <p:spPr>
          <a:xfrm flipH="1" rot="10800000">
            <a:off x="4933900" y="2971350"/>
            <a:ext cx="266100" cy="338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8"/>
          <p:cNvCxnSpPr/>
          <p:nvPr/>
        </p:nvCxnSpPr>
        <p:spPr>
          <a:xfrm>
            <a:off x="4853275" y="2955325"/>
            <a:ext cx="96900" cy="354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8"/>
          <p:cNvCxnSpPr/>
          <p:nvPr/>
        </p:nvCxnSpPr>
        <p:spPr>
          <a:xfrm>
            <a:off x="5208000" y="2987575"/>
            <a:ext cx="274200" cy="37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729450" y="58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 Reading 101 </a:t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225" y="1688679"/>
            <a:ext cx="5077075" cy="3206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825" y="1413750"/>
            <a:ext cx="3811649" cy="360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311700" y="493525"/>
            <a:ext cx="265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 Analysis 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61625" y="1401725"/>
            <a:ext cx="3477600" cy="11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 did Bitcoin influence other </a:t>
            </a:r>
            <a:r>
              <a:rPr lang="en"/>
              <a:t>Cryptocurrencies</a:t>
            </a:r>
            <a:r>
              <a:rPr lang="en"/>
              <a:t>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598" y="3004863"/>
            <a:ext cx="3988722" cy="205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2917400"/>
            <a:ext cx="4254602" cy="22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0600" y="609000"/>
            <a:ext cx="4408298" cy="23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/>
        </p:nvSpPr>
        <p:spPr>
          <a:xfrm>
            <a:off x="1242150" y="3516475"/>
            <a:ext cx="139800" cy="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 txBox="1"/>
          <p:nvPr/>
        </p:nvSpPr>
        <p:spPr>
          <a:xfrm>
            <a:off x="1202725" y="3468475"/>
            <a:ext cx="3936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</a:t>
            </a:r>
            <a:endParaRPr sz="900"/>
          </a:p>
        </p:txBody>
      </p:sp>
      <p:sp>
        <p:nvSpPr>
          <p:cNvPr id="153" name="Google Shape;153;p20"/>
          <p:cNvSpPr txBox="1"/>
          <p:nvPr/>
        </p:nvSpPr>
        <p:spPr>
          <a:xfrm>
            <a:off x="1551125" y="3586550"/>
            <a:ext cx="4986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</a:t>
            </a:r>
            <a:endParaRPr sz="900"/>
          </a:p>
        </p:txBody>
      </p:sp>
      <p:sp>
        <p:nvSpPr>
          <p:cNvPr id="154" name="Google Shape;154;p20"/>
          <p:cNvSpPr txBox="1"/>
          <p:nvPr/>
        </p:nvSpPr>
        <p:spPr>
          <a:xfrm>
            <a:off x="1915675" y="3752650"/>
            <a:ext cx="498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3975"/>
            <a:ext cx="8839202" cy="4423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